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7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72" r:id="rId12"/>
    <p:sldId id="264" r:id="rId13"/>
    <p:sldId id="266" r:id="rId14"/>
    <p:sldId id="267" r:id="rId15"/>
    <p:sldId id="268" r:id="rId16"/>
    <p:sldId id="269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855" autoAdjust="0"/>
  </p:normalViewPr>
  <p:slideViewPr>
    <p:cSldViewPr>
      <p:cViewPr varScale="1">
        <p:scale>
          <a:sx n="56" d="100"/>
          <a:sy n="56" d="100"/>
        </p:scale>
        <p:origin x="-389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00" d="100"/>
          <a:sy n="100" d="100"/>
        </p:scale>
        <p:origin x="-2112" y="64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F9406B-774A-4C3A-A3C8-E4DE98E4AFD9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46EF41-AB3D-4A03-ACC7-80ED5A27BB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9A4E7E-C9E8-46F2-94B2-CE35902AB006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B5BE0-B4EB-48EB-AC99-3D7822E661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8606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B5BE0-B4EB-48EB-AC99-3D7822E6616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B5BE0-B4EB-48EB-AC99-3D7822E6616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B5BE0-B4EB-48EB-AC99-3D7822E6616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B5BE0-B4EB-48EB-AC99-3D7822E6616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358786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B5BE0-B4EB-48EB-AC99-3D7822E6616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B5BE0-B4EB-48EB-AC99-3D7822E6616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B5BE0-B4EB-48EB-AC99-3D7822E6616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B5BE0-B4EB-48EB-AC99-3D7822E6616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B5BE0-B4EB-48EB-AC99-3D7822E6616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B5BE0-B4EB-48EB-AC99-3D7822E6616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B5BE0-B4EB-48EB-AC99-3D7822E6616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sz="1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B5BE0-B4EB-48EB-AC99-3D7822E6616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B5BE0-B4EB-48EB-AC99-3D7822E6616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B5BE0-B4EB-48EB-AC99-3D7822E6616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D027-6F1D-4C9C-A939-5EAC287CA3EB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EEED9-28F0-42EF-8FC6-EB213C7513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D027-6F1D-4C9C-A939-5EAC287CA3EB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EEED9-28F0-42EF-8FC6-EB213C7513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D027-6F1D-4C9C-A939-5EAC287CA3EB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EEED9-28F0-42EF-8FC6-EB213C7513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D027-6F1D-4C9C-A939-5EAC287CA3EB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EEED9-28F0-42EF-8FC6-EB213C7513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D027-6F1D-4C9C-A939-5EAC287CA3EB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EEED9-28F0-42EF-8FC6-EB213C7513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D027-6F1D-4C9C-A939-5EAC287CA3EB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EEED9-28F0-42EF-8FC6-EB213C7513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D027-6F1D-4C9C-A939-5EAC287CA3EB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EEED9-28F0-42EF-8FC6-EB213C7513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D027-6F1D-4C9C-A939-5EAC287CA3EB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EEED9-28F0-42EF-8FC6-EB213C7513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D027-6F1D-4C9C-A939-5EAC287CA3EB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EEED9-28F0-42EF-8FC6-EB213C7513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D027-6F1D-4C9C-A939-5EAC287CA3EB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EEED9-28F0-42EF-8FC6-EB213C7513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D027-6F1D-4C9C-A939-5EAC287CA3EB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EEED9-28F0-42EF-8FC6-EB213C7513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ransition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6D027-6F1D-4C9C-A939-5EAC287CA3EB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EEED9-28F0-42EF-8FC6-EB213C7513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/>
  </p:transition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5.gif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jpeg"/><Relationship Id="rId5" Type="http://schemas.openxmlformats.org/officeDocument/2006/relationships/image" Target="../media/image10.png"/><Relationship Id="rId4" Type="http://schemas.openxmlformats.org/officeDocument/2006/relationships/image" Target="../media/image1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jpe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75724"/>
            <a:ext cx="7677355" cy="3058076"/>
          </a:xfrm>
        </p:spPr>
        <p:txBody>
          <a:bodyPr/>
          <a:lstStyle/>
          <a:p>
            <a:r>
              <a:rPr lang="en-US" dirty="0" smtClean="0"/>
              <a:t>Access to Digital Materials: What a Wonderful Gift to Give a Student with Visual Impairment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3276600"/>
            <a:ext cx="7543800" cy="2133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By Tiffany </a:t>
            </a:r>
            <a:r>
              <a:rPr lang="en-US" dirty="0" err="1" smtClean="0"/>
              <a:t>Barbieri</a:t>
            </a:r>
            <a:r>
              <a:rPr lang="en-US" dirty="0" smtClean="0"/>
              <a:t> and Susan Glaser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December 6, 2012</a:t>
            </a:r>
            <a:br>
              <a:rPr lang="en-US" dirty="0" smtClean="0"/>
            </a:br>
            <a:r>
              <a:rPr lang="en-US" i="1" dirty="0" smtClean="0"/>
              <a:t>Winter Wonderland of Technology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Florida Instructional Materials Center for the Visually Impaired</a:t>
            </a:r>
            <a:br>
              <a:rPr lang="en-US" dirty="0" smtClean="0"/>
            </a:br>
            <a:r>
              <a:rPr lang="en-US" dirty="0" smtClean="0"/>
              <a:t>Working with the Experts</a:t>
            </a:r>
            <a:endParaRPr lang="en-US" i="1" dirty="0"/>
          </a:p>
        </p:txBody>
      </p:sp>
    </p:spTree>
    <p:extLst>
      <p:ext uri="{BB962C8B-B14F-4D97-AF65-F5344CB8AC3E}">
        <p14:creationId xmlns="" xmlns:p14="http://schemas.microsoft.com/office/powerpoint/2010/main" val="3782416092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6659978" cy="1468800"/>
          </a:xfrm>
        </p:spPr>
        <p:txBody>
          <a:bodyPr/>
          <a:lstStyle/>
          <a:p>
            <a:pPr lvl="1" algn="l"/>
            <a:r>
              <a:rPr lang="en-US" sz="4300" dirty="0" err="1" smtClean="0">
                <a:solidFill>
                  <a:schemeClr val="tx1"/>
                </a:solidFill>
              </a:rPr>
              <a:t>‘Tis</a:t>
            </a:r>
            <a:r>
              <a:rPr lang="en-US" sz="4300" dirty="0" smtClean="0">
                <a:solidFill>
                  <a:schemeClr val="tx1"/>
                </a:solidFill>
              </a:rPr>
              <a:t> </a:t>
            </a:r>
            <a:r>
              <a:rPr lang="en-US" sz="4300" dirty="0">
                <a:solidFill>
                  <a:schemeClr val="tx1"/>
                </a:solidFill>
              </a:rPr>
              <a:t>the Season to </a:t>
            </a:r>
            <a:r>
              <a:rPr lang="en-US" sz="4300" u="sng" dirty="0" smtClean="0">
                <a:solidFill>
                  <a:schemeClr val="tx1"/>
                </a:solidFill>
              </a:rPr>
              <a:t>SHARE</a:t>
            </a:r>
            <a:r>
              <a:rPr lang="en-US" sz="4300" dirty="0">
                <a:solidFill>
                  <a:schemeClr val="tx1"/>
                </a:solidFill>
              </a:rPr>
              <a:t/>
            </a:r>
            <a:br>
              <a:rPr lang="en-US" sz="4300" dirty="0">
                <a:solidFill>
                  <a:schemeClr val="tx1"/>
                </a:solidFill>
              </a:rPr>
            </a:br>
            <a:r>
              <a:rPr lang="en-US" sz="4300" dirty="0" smtClean="0">
                <a:solidFill>
                  <a:schemeClr val="tx1"/>
                </a:solidFill>
              </a:rPr>
              <a:t>Online Resources</a:t>
            </a:r>
            <a:endParaRPr lang="en-US" sz="4300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057400"/>
            <a:ext cx="8001000" cy="4648200"/>
          </a:xfrm>
        </p:spPr>
        <p:txBody>
          <a:bodyPr>
            <a:normAutofit/>
          </a:bodyPr>
          <a:lstStyle/>
          <a:p>
            <a:pPr marL="742950" lvl="1" indent="-285750"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</a:rPr>
              <a:t>Local Library System-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www.hcplc.org/hcplc/justkids/reading/booksonline.html</a:t>
            </a:r>
          </a:p>
          <a:p>
            <a:pPr marL="742950" lvl="1" indent="-285750"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</a:rPr>
              <a:t>ABC </a:t>
            </a:r>
            <a:r>
              <a:rPr lang="en-US" dirty="0">
                <a:solidFill>
                  <a:schemeClr val="bg1"/>
                </a:solidFill>
              </a:rPr>
              <a:t>learning Games and More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www.fisherprice.com/en_US/GamesAndActivities/OnlineGames/index.html</a:t>
            </a:r>
            <a:endParaRPr lang="en-US" dirty="0">
              <a:solidFill>
                <a:schemeClr val="bg1"/>
              </a:solidFill>
            </a:endParaRPr>
          </a:p>
          <a:p>
            <a:pPr marL="742950" lvl="1" indent="-285750"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</a:rPr>
              <a:t>Story Place-www.storyplace.org/preschool/other.asp</a:t>
            </a:r>
          </a:p>
          <a:p>
            <a:pPr marL="742950" lvl="1" indent="-285750"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</a:rPr>
              <a:t>Starfall.com</a:t>
            </a:r>
          </a:p>
          <a:p>
            <a:pPr marL="742950" lvl="1" indent="-285750"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</a:rPr>
              <a:t>Harkthesound.org</a:t>
            </a:r>
          </a:p>
          <a:p>
            <a:pPr marL="742950" lvl="1" indent="-285750">
              <a:buBlip>
                <a:blip r:embed="rId3"/>
              </a:buBlip>
            </a:pPr>
            <a:r>
              <a:rPr lang="en-US" dirty="0" err="1" smtClean="0">
                <a:solidFill>
                  <a:schemeClr val="bg1"/>
                </a:solidFill>
              </a:rPr>
              <a:t>Tumblebooks</a:t>
            </a:r>
            <a:r>
              <a:rPr lang="en-US" dirty="0" smtClean="0">
                <a:solidFill>
                  <a:schemeClr val="bg1"/>
                </a:solidFill>
              </a:rPr>
              <a:t>-</a:t>
            </a:r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www.tumblebooks.com/library/asp/home_tumblebooks.asp</a:t>
            </a:r>
          </a:p>
          <a:p>
            <a:pPr marL="1028700" lvl="1" indent="-571500">
              <a:buBlip>
                <a:blip r:embed="rId4"/>
              </a:buBlip>
            </a:pPr>
            <a:r>
              <a:rPr lang="en-US" sz="1900" dirty="0" smtClean="0">
                <a:solidFill>
                  <a:schemeClr val="bg1"/>
                </a:solidFill>
              </a:rPr>
              <a:t>*Think APPS, too.  Thank you tablet inventors!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5203188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117178" cy="1143000"/>
          </a:xfrm>
        </p:spPr>
        <p:txBody>
          <a:bodyPr/>
          <a:lstStyle/>
          <a:p>
            <a:pPr algn="l"/>
            <a:r>
              <a:rPr lang="en-US" sz="4300" dirty="0" smtClean="0"/>
              <a:t>From the Group</a:t>
            </a:r>
            <a:endParaRPr lang="en-US" sz="43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-228600" y="1752600"/>
            <a:ext cx="9067800" cy="4953000"/>
          </a:xfrm>
        </p:spPr>
        <p:txBody>
          <a:bodyPr>
            <a:normAutofit/>
          </a:bodyPr>
          <a:lstStyle/>
          <a:p>
            <a:pPr marL="742950" lvl="1" indent="-285750">
              <a:buBlip>
                <a:blip r:embed="rId2"/>
              </a:buBlip>
            </a:pPr>
            <a:r>
              <a:rPr lang="en-US" dirty="0" smtClean="0">
                <a:solidFill>
                  <a:schemeClr val="bg1"/>
                </a:solidFill>
              </a:rPr>
              <a:t>www.storylineonline.net</a:t>
            </a:r>
          </a:p>
          <a:p>
            <a:pPr marL="742950" lvl="1" indent="-285750">
              <a:buBlip>
                <a:blip r:embed="rId2"/>
              </a:buBlip>
            </a:pPr>
            <a:r>
              <a:rPr lang="en-US" dirty="0" smtClean="0">
                <a:solidFill>
                  <a:schemeClr val="bg1"/>
                </a:solidFill>
              </a:rPr>
              <a:t>www.readinga-z.com</a:t>
            </a:r>
          </a:p>
          <a:p>
            <a:pPr marL="742950" lvl="1" indent="-285750">
              <a:buBlip>
                <a:blip r:embed="rId2"/>
              </a:buBlip>
            </a:pPr>
            <a:r>
              <a:rPr lang="en-US" dirty="0" smtClean="0">
                <a:solidFill>
                  <a:schemeClr val="bg1"/>
                </a:solidFill>
              </a:rPr>
              <a:t>www.portablenorthpole.com</a:t>
            </a:r>
          </a:p>
          <a:p>
            <a:pPr marL="742950" lvl="1" indent="-285750">
              <a:buBlip>
                <a:blip r:embed="rId2"/>
              </a:buBlip>
            </a:pPr>
            <a:r>
              <a:rPr lang="en-US" dirty="0" smtClean="0">
                <a:solidFill>
                  <a:schemeClr val="bg1"/>
                </a:solidFill>
              </a:rPr>
              <a:t>www.audible.com</a:t>
            </a:r>
          </a:p>
          <a:p>
            <a:pPr marL="742950" lvl="1" indent="-285750">
              <a:buBlip>
                <a:blip r:embed="rId2"/>
              </a:buBlip>
            </a:pPr>
            <a:r>
              <a:rPr lang="en-US" dirty="0" smtClean="0">
                <a:solidFill>
                  <a:schemeClr val="bg1"/>
                </a:solidFill>
              </a:rPr>
              <a:t>www.myon.com</a:t>
            </a:r>
          </a:p>
          <a:p>
            <a:pPr marL="742950" lvl="1" indent="-285750">
              <a:buBlip>
                <a:blip r:embed="rId2"/>
              </a:buBlip>
            </a:pPr>
            <a:r>
              <a:rPr lang="en-US" dirty="0" smtClean="0">
                <a:solidFill>
                  <a:schemeClr val="bg1"/>
                </a:solidFill>
              </a:rPr>
              <a:t>www.khanacademy.org </a:t>
            </a:r>
          </a:p>
          <a:p>
            <a:pPr marL="742950" lvl="1" indent="-285750">
              <a:buBlip>
                <a:blip r:embed="rId2"/>
              </a:buBlip>
            </a:pPr>
            <a:r>
              <a:rPr lang="en-US" smtClean="0">
                <a:solidFill>
                  <a:schemeClr val="bg1"/>
                </a:solidFill>
              </a:rPr>
              <a:t>https://nfb.org/audio-newspaper-service</a:t>
            </a:r>
            <a:endParaRPr lang="en-US" dirty="0" smtClean="0">
              <a:solidFill>
                <a:schemeClr val="bg1"/>
              </a:solidFill>
            </a:endParaRPr>
          </a:p>
          <a:p>
            <a:pPr marL="742950" lvl="1" indent="-285750">
              <a:buBlip>
                <a:blip r:embed="rId2"/>
              </a:buBlip>
            </a:pPr>
            <a:r>
              <a:rPr lang="en-US" dirty="0" smtClean="0">
                <a:solidFill>
                  <a:schemeClr val="bg1"/>
                </a:solidFill>
              </a:rPr>
              <a:t>Career Connect:  ww.afb.org/</a:t>
            </a:r>
            <a:r>
              <a:rPr lang="en-US" dirty="0" err="1" smtClean="0">
                <a:solidFill>
                  <a:schemeClr val="bg1"/>
                </a:solidFill>
              </a:rPr>
              <a:t>section.aspx?FolderID</a:t>
            </a:r>
            <a:r>
              <a:rPr lang="en-US" dirty="0" smtClean="0">
                <a:solidFill>
                  <a:schemeClr val="bg1"/>
                </a:solidFill>
              </a:rPr>
              <a:t>=2&amp;SectionID=7</a:t>
            </a:r>
          </a:p>
          <a:p>
            <a:pPr marL="742950" lvl="1" indent="-285750">
              <a:buBlip>
                <a:blip r:embed="rId2"/>
              </a:buBlip>
            </a:pPr>
            <a:r>
              <a:rPr lang="en-US" dirty="0" smtClean="0">
                <a:solidFill>
                  <a:schemeClr val="bg1"/>
                </a:solidFill>
              </a:rPr>
              <a:t>Apps</a:t>
            </a:r>
          </a:p>
          <a:p>
            <a:pPr marL="1200150" lvl="2" indent="-285750">
              <a:buBlip>
                <a:blip r:embed="rId2"/>
              </a:buBlip>
            </a:pPr>
            <a:r>
              <a:rPr lang="en-US" dirty="0" smtClean="0">
                <a:solidFill>
                  <a:schemeClr val="bg1"/>
                </a:solidFill>
              </a:rPr>
              <a:t>Braille Coder</a:t>
            </a:r>
          </a:p>
          <a:p>
            <a:pPr marL="1200150" lvl="2" indent="-285750">
              <a:buBlip>
                <a:blip r:embed="rId2"/>
              </a:buBlip>
            </a:pPr>
            <a:r>
              <a:rPr lang="en-US" dirty="0" smtClean="0">
                <a:solidFill>
                  <a:schemeClr val="bg1"/>
                </a:solidFill>
              </a:rPr>
              <a:t>Read 2 Go</a:t>
            </a:r>
          </a:p>
          <a:p>
            <a:pPr marL="1200150" lvl="2" indent="-285750">
              <a:buBlip>
                <a:blip r:embed="rId2"/>
              </a:buBlip>
            </a:pPr>
            <a:r>
              <a:rPr lang="en-US" dirty="0" smtClean="0">
                <a:solidFill>
                  <a:schemeClr val="bg1"/>
                </a:solidFill>
              </a:rPr>
              <a:t>Futaba</a:t>
            </a:r>
            <a:endParaRPr lang="en-US" dirty="0"/>
          </a:p>
        </p:txBody>
      </p:sp>
    </p:spTree>
  </p:cSld>
  <p:clrMapOvr>
    <a:masterClrMapping/>
  </p:clrMapOvr>
  <p:transition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2458" y="309562"/>
            <a:ext cx="5614718" cy="1443038"/>
          </a:xfrm>
        </p:spPr>
        <p:txBody>
          <a:bodyPr/>
          <a:lstStyle/>
          <a:p>
            <a:r>
              <a:rPr lang="en-US" dirty="0" smtClean="0"/>
              <a:t>Going Digital at the Pre-K and Elementary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2354301"/>
            <a:ext cx="6023595" cy="4503699"/>
          </a:xfrm>
        </p:spPr>
        <p:txBody>
          <a:bodyPr>
            <a:normAutofit lnSpcReduction="10000"/>
          </a:bodyPr>
          <a:lstStyle/>
          <a:p>
            <a:pPr marL="285750" indent="-285750" algn="l">
              <a:buBlip>
                <a:blip r:embed="rId3"/>
              </a:buBlip>
            </a:pPr>
            <a:r>
              <a:rPr lang="en-US" sz="2400" dirty="0" smtClean="0">
                <a:solidFill>
                  <a:schemeClr val="bg1"/>
                </a:solidFill>
              </a:rPr>
              <a:t>Read Aloud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US" sz="2400" dirty="0" smtClean="0">
                <a:solidFill>
                  <a:schemeClr val="bg1"/>
                </a:solidFill>
              </a:rPr>
              <a:t>Add meaning to auditory stories with story boxes, real objects, and experiences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US" sz="2400" dirty="0" smtClean="0">
                <a:solidFill>
                  <a:schemeClr val="bg1"/>
                </a:solidFill>
              </a:rPr>
              <a:t>Books on Tape/CD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US" sz="2400" dirty="0" smtClean="0">
                <a:solidFill>
                  <a:schemeClr val="bg1"/>
                </a:solidFill>
              </a:rPr>
              <a:t>Digital Voice Recorder - adult voices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US" sz="2400" dirty="0" smtClean="0">
                <a:solidFill>
                  <a:schemeClr val="bg1"/>
                </a:solidFill>
              </a:rPr>
              <a:t>Digital Voice Recorder - student voice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US" sz="2400" dirty="0" smtClean="0">
                <a:solidFill>
                  <a:schemeClr val="bg1"/>
                </a:solidFill>
              </a:rPr>
              <a:t>Utilize Internet and computer for online listening </a:t>
            </a:r>
          </a:p>
          <a:p>
            <a:pPr lvl="1"/>
            <a:endParaRPr lang="en-US" sz="2400" dirty="0" smtClean="0"/>
          </a:p>
          <a:p>
            <a:pPr marL="742950" lvl="1" indent="-285750">
              <a:buBlip>
                <a:blip r:embed="rId4"/>
              </a:buBlip>
            </a:pPr>
            <a:endParaRPr lang="en-US" dirty="0" smtClean="0"/>
          </a:p>
          <a:p>
            <a:pPr marL="742950" lvl="1" indent="-285750">
              <a:buBlip>
                <a:blip r:embed="rId4"/>
              </a:buBlip>
            </a:pPr>
            <a:endParaRPr lang="en-US" dirty="0" smtClean="0"/>
          </a:p>
          <a:p>
            <a:pPr marL="285750" indent="-285750" algn="l">
              <a:buBlip>
                <a:blip r:embed="rId3"/>
              </a:buBlip>
            </a:pPr>
            <a:endParaRPr lang="en-US" dirty="0"/>
          </a:p>
        </p:txBody>
      </p:sp>
      <p:pic>
        <p:nvPicPr>
          <p:cNvPr id="4" name="Picture 11" descr="reindeer-blu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23582" b="51852"/>
          <a:stretch>
            <a:fillRect/>
          </a:stretch>
        </p:blipFill>
        <p:spPr bwMode="auto">
          <a:xfrm>
            <a:off x="72405" y="457200"/>
            <a:ext cx="213360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43003">
            <a:off x="6532935" y="2620551"/>
            <a:ext cx="1508481" cy="11715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4390006"/>
            <a:ext cx="2757922" cy="23938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175" y="914400"/>
            <a:ext cx="1628225" cy="10858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56178471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7848600" cy="1447800"/>
          </a:xfrm>
        </p:spPr>
        <p:txBody>
          <a:bodyPr/>
          <a:lstStyle/>
          <a:p>
            <a:pPr algn="ctr"/>
            <a:r>
              <a:rPr lang="en-US" sz="4000" dirty="0" smtClean="0"/>
              <a:t>Elementary Years Focus: Listening for Comprehension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600200"/>
            <a:ext cx="7086600" cy="5029200"/>
          </a:xfrm>
        </p:spPr>
        <p:txBody>
          <a:bodyPr>
            <a:normAutofit/>
          </a:bodyPr>
          <a:lstStyle/>
          <a:p>
            <a:pPr marL="285750" indent="-285750" algn="l">
              <a:buBlip>
                <a:blip r:embed="rId3"/>
              </a:buBlip>
            </a:pPr>
            <a:r>
              <a:rPr lang="en-US" sz="2000" dirty="0" smtClean="0">
                <a:solidFill>
                  <a:schemeClr val="bg1"/>
                </a:solidFill>
              </a:rPr>
              <a:t>Keep those experiences coming!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US" sz="2000" dirty="0" smtClean="0">
                <a:solidFill>
                  <a:schemeClr val="bg1"/>
                </a:solidFill>
              </a:rPr>
              <a:t>Attending behaviors 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US" sz="2000" dirty="0" smtClean="0">
                <a:solidFill>
                  <a:schemeClr val="bg1"/>
                </a:solidFill>
              </a:rPr>
              <a:t>Use of playback </a:t>
            </a:r>
            <a:r>
              <a:rPr lang="en-US" sz="2000" dirty="0">
                <a:solidFill>
                  <a:schemeClr val="bg1"/>
                </a:solidFill>
              </a:rPr>
              <a:t>d</a:t>
            </a:r>
            <a:r>
              <a:rPr lang="en-US" sz="2000" dirty="0" smtClean="0">
                <a:solidFill>
                  <a:schemeClr val="bg1"/>
                </a:solidFill>
              </a:rPr>
              <a:t>evices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US" sz="2000" dirty="0" smtClean="0">
                <a:solidFill>
                  <a:schemeClr val="bg1"/>
                </a:solidFill>
              </a:rPr>
              <a:t>Use of screen readers 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US" sz="2000" dirty="0" smtClean="0">
                <a:solidFill>
                  <a:schemeClr val="bg1"/>
                </a:solidFill>
              </a:rPr>
              <a:t>MUST begin computer skills early 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US" sz="2000" dirty="0" smtClean="0">
                <a:solidFill>
                  <a:schemeClr val="bg1"/>
                </a:solidFill>
              </a:rPr>
              <a:t>Model downloading of materials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US" sz="2000" dirty="0">
                <a:solidFill>
                  <a:schemeClr val="bg1"/>
                </a:solidFill>
              </a:rPr>
              <a:t>Order </a:t>
            </a:r>
            <a:r>
              <a:rPr lang="en-US" sz="2000" dirty="0" smtClean="0">
                <a:solidFill>
                  <a:schemeClr val="bg1"/>
                </a:solidFill>
              </a:rPr>
              <a:t>chapter books </a:t>
            </a:r>
            <a:r>
              <a:rPr lang="en-US" sz="2000" dirty="0">
                <a:solidFill>
                  <a:schemeClr val="bg1"/>
                </a:solidFill>
              </a:rPr>
              <a:t>and other texts that are </a:t>
            </a:r>
            <a:r>
              <a:rPr lang="en-US" sz="2000" dirty="0" smtClean="0">
                <a:solidFill>
                  <a:schemeClr val="bg1"/>
                </a:solidFill>
              </a:rPr>
              <a:t>‘non-academic’ </a:t>
            </a:r>
            <a:r>
              <a:rPr lang="en-US" sz="2000" dirty="0">
                <a:solidFill>
                  <a:schemeClr val="bg1"/>
                </a:solidFill>
              </a:rPr>
              <a:t>in digital format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US" sz="2000" dirty="0" smtClean="0">
                <a:solidFill>
                  <a:schemeClr val="bg1"/>
                </a:solidFill>
              </a:rPr>
              <a:t>Use high interest materials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US" sz="2000" dirty="0" smtClean="0">
                <a:solidFill>
                  <a:schemeClr val="bg1"/>
                </a:solidFill>
              </a:rPr>
              <a:t>See Ike Presley’s 6 Stages of “Audio Assisted Reading” (page 138)</a:t>
            </a:r>
          </a:p>
          <a:p>
            <a:pPr marL="285750" indent="-285750" algn="l">
              <a:buBlip>
                <a:blip r:embed="rId3"/>
              </a:buBlip>
            </a:pPr>
            <a:endParaRPr lang="en-US" dirty="0"/>
          </a:p>
        </p:txBody>
      </p:sp>
      <p:pic>
        <p:nvPicPr>
          <p:cNvPr id="4" name="Picture 11" descr="reindeer-blu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23582" b="51852"/>
          <a:stretch>
            <a:fillRect/>
          </a:stretch>
        </p:blipFill>
        <p:spPr bwMode="auto">
          <a:xfrm>
            <a:off x="-22302" y="3200400"/>
            <a:ext cx="213360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523999"/>
            <a:ext cx="3225909" cy="226390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2332459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52400"/>
            <a:ext cx="5516978" cy="1697400"/>
          </a:xfrm>
        </p:spPr>
        <p:txBody>
          <a:bodyPr/>
          <a:lstStyle/>
          <a:p>
            <a:pPr algn="ctr"/>
            <a:r>
              <a:rPr lang="en-US" dirty="0" smtClean="0"/>
              <a:t>Middle School Students: Learn Active Listening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2309813"/>
            <a:ext cx="8229600" cy="4548187"/>
          </a:xfrm>
        </p:spPr>
        <p:txBody>
          <a:bodyPr>
            <a:normAutofit fontScale="92500" lnSpcReduction="20000"/>
          </a:bodyPr>
          <a:lstStyle/>
          <a:p>
            <a:pPr marL="285750" indent="-285750" algn="l">
              <a:buBlip>
                <a:blip r:embed="rId3"/>
              </a:buBlip>
            </a:pPr>
            <a:r>
              <a:rPr lang="en-US" sz="2400" dirty="0" smtClean="0">
                <a:solidFill>
                  <a:schemeClr val="bg1"/>
                </a:solidFill>
              </a:rPr>
              <a:t>During lectures-facial orientation, posture, eye contact, head nods, responses…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US" sz="2400" dirty="0" smtClean="0">
                <a:solidFill>
                  <a:schemeClr val="bg1"/>
                </a:solidFill>
              </a:rPr>
              <a:t>Print book methods-note-taking, highlighters, post-its, underline, circle, stop and question, stop and discuss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US" sz="2400" dirty="0" smtClean="0">
                <a:solidFill>
                  <a:schemeClr val="bg1"/>
                </a:solidFill>
              </a:rPr>
              <a:t>Braille book methods-note-taking, post-its, high dots, paperclips, stop and question, stop and discuss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US" sz="2400" dirty="0" smtClean="0">
                <a:solidFill>
                  <a:schemeClr val="bg1"/>
                </a:solidFill>
              </a:rPr>
              <a:t>Digital book methods-note-taking, bookmarking, pausing, rewinding, stop and question, stop and discuss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US" sz="2400" dirty="0" smtClean="0">
                <a:solidFill>
                  <a:schemeClr val="bg1"/>
                </a:solidFill>
              </a:rPr>
              <a:t>Teach multiple strategies for note-taking, regardless of the medium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US" sz="2400" dirty="0" smtClean="0">
                <a:solidFill>
                  <a:schemeClr val="bg1"/>
                </a:solidFill>
              </a:rPr>
              <a:t>Keep materials high interest, short and age-appropriate</a:t>
            </a:r>
          </a:p>
          <a:p>
            <a:pPr algn="l"/>
            <a:endParaRPr lang="en-US" sz="2000" dirty="0" smtClean="0"/>
          </a:p>
          <a:p>
            <a:pPr algn="l"/>
            <a:endParaRPr lang="en-US" dirty="0"/>
          </a:p>
        </p:txBody>
      </p:sp>
      <p:pic>
        <p:nvPicPr>
          <p:cNvPr id="4" name="Picture 11" descr="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"/>
            <a:ext cx="2209800" cy="200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96650">
            <a:off x="7319098" y="364618"/>
            <a:ext cx="1471127" cy="19222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44702439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28600"/>
            <a:ext cx="5029200" cy="1752600"/>
          </a:xfrm>
        </p:spPr>
        <p:txBody>
          <a:bodyPr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121" y="2971801"/>
            <a:ext cx="8305800" cy="3886199"/>
          </a:xfrm>
        </p:spPr>
        <p:txBody>
          <a:bodyPr>
            <a:normAutofit/>
          </a:bodyPr>
          <a:lstStyle/>
          <a:p>
            <a:pPr marL="285750" indent="-285750" algn="l">
              <a:buBlip>
                <a:blip r:embed="rId3"/>
              </a:buBlip>
            </a:pPr>
            <a:r>
              <a:rPr lang="en-US" sz="2800" dirty="0" smtClean="0">
                <a:solidFill>
                  <a:schemeClr val="bg1"/>
                </a:solidFill>
              </a:rPr>
              <a:t>Order textbooks in more than one format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US" sz="2800" i="1" dirty="0" smtClean="0">
                <a:solidFill>
                  <a:schemeClr val="bg1"/>
                </a:solidFill>
              </a:rPr>
              <a:t>Students</a:t>
            </a:r>
            <a:r>
              <a:rPr lang="en-US" sz="2800" dirty="0" smtClean="0">
                <a:solidFill>
                  <a:schemeClr val="bg1"/>
                </a:solidFill>
              </a:rPr>
              <a:t> gather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US" sz="2800" i="1" dirty="0" smtClean="0">
                <a:solidFill>
                  <a:schemeClr val="bg1"/>
                </a:solidFill>
              </a:rPr>
              <a:t>Students</a:t>
            </a:r>
            <a:r>
              <a:rPr lang="en-US" sz="2800" dirty="0" smtClean="0">
                <a:solidFill>
                  <a:schemeClr val="bg1"/>
                </a:solidFill>
              </a:rPr>
              <a:t> locate 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US" sz="2800" i="1" dirty="0" smtClean="0">
                <a:solidFill>
                  <a:schemeClr val="bg1"/>
                </a:solidFill>
              </a:rPr>
              <a:t>Students</a:t>
            </a:r>
            <a:r>
              <a:rPr lang="en-US" sz="2800" dirty="0" smtClean="0">
                <a:solidFill>
                  <a:schemeClr val="bg1"/>
                </a:solidFill>
              </a:rPr>
              <a:t> download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US" sz="2800" i="1" dirty="0" smtClean="0">
                <a:solidFill>
                  <a:schemeClr val="bg1"/>
                </a:solidFill>
              </a:rPr>
              <a:t>Students</a:t>
            </a:r>
            <a:r>
              <a:rPr lang="en-US" sz="2800" dirty="0" smtClean="0">
                <a:solidFill>
                  <a:schemeClr val="bg1"/>
                </a:solidFill>
              </a:rPr>
              <a:t> organize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US" sz="2800" i="1" dirty="0" smtClean="0">
                <a:solidFill>
                  <a:schemeClr val="bg1"/>
                </a:solidFill>
              </a:rPr>
              <a:t>Students</a:t>
            </a:r>
            <a:r>
              <a:rPr lang="en-US" sz="2800" dirty="0" smtClean="0">
                <a:solidFill>
                  <a:schemeClr val="bg1"/>
                </a:solidFill>
              </a:rPr>
              <a:t> utilize actively and independently</a:t>
            </a:r>
          </a:p>
          <a:p>
            <a:pPr algn="l"/>
            <a:endParaRPr lang="en-US" dirty="0" smtClean="0"/>
          </a:p>
        </p:txBody>
      </p:sp>
      <p:pic>
        <p:nvPicPr>
          <p:cNvPr id="4" name="Picture 17" descr="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57200"/>
            <a:ext cx="2362200" cy="231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3810000"/>
            <a:ext cx="2208163" cy="1895708"/>
          </a:xfrm>
          <a:prstGeom prst="rect">
            <a:avLst/>
          </a:prstGeom>
        </p:spPr>
      </p:pic>
      <p:sp>
        <p:nvSpPr>
          <p:cNvPr id="7" name="File"/>
          <p:cNvSpPr>
            <a:spLocks noEditPoints="1" noChangeArrowheads="1"/>
          </p:cNvSpPr>
          <p:nvPr/>
        </p:nvSpPr>
        <p:spPr bwMode="auto">
          <a:xfrm>
            <a:off x="2590800" y="152399"/>
            <a:ext cx="5257800" cy="2617787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743200" y="838200"/>
            <a:ext cx="5029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High School: 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  TVIs, Hand over </a:t>
            </a:r>
            <a:br>
              <a:rPr lang="en-US" sz="3600" dirty="0" smtClean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chemeClr val="bg1"/>
                </a:solidFill>
              </a:rPr>
              <a:t>  the Reigns!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9112065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7117178" cy="838200"/>
          </a:xfrm>
        </p:spPr>
        <p:txBody>
          <a:bodyPr/>
          <a:lstStyle/>
          <a:p>
            <a:pPr algn="ctr"/>
            <a:r>
              <a:rPr lang="en-US" sz="4800" dirty="0" smtClean="0"/>
              <a:t>Is it working?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295400"/>
            <a:ext cx="7772400" cy="3657600"/>
          </a:xfrm>
        </p:spPr>
        <p:txBody>
          <a:bodyPr/>
          <a:lstStyle/>
          <a:p>
            <a:pPr marL="285750" indent="-285750" algn="l">
              <a:buBlip>
                <a:blip r:embed="rId3"/>
              </a:buBlip>
            </a:pPr>
            <a:r>
              <a:rPr lang="en-US" sz="2800" dirty="0" smtClean="0">
                <a:solidFill>
                  <a:schemeClr val="bg1"/>
                </a:solidFill>
              </a:rPr>
              <a:t>Jerry John’s Basic Reading Inventory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US" sz="2800" dirty="0" smtClean="0">
                <a:solidFill>
                  <a:schemeClr val="bg1"/>
                </a:solidFill>
              </a:rPr>
              <a:t>Frequent short story read-</a:t>
            </a:r>
            <a:r>
              <a:rPr lang="en-US" sz="2800" dirty="0" err="1" smtClean="0">
                <a:solidFill>
                  <a:schemeClr val="bg1"/>
                </a:solidFill>
              </a:rPr>
              <a:t>alouds</a:t>
            </a:r>
            <a:r>
              <a:rPr lang="en-US" sz="2800" dirty="0" smtClean="0">
                <a:solidFill>
                  <a:schemeClr val="bg1"/>
                </a:solidFill>
              </a:rPr>
              <a:t> with graded comprehension questions 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US" sz="2800" dirty="0" smtClean="0">
                <a:solidFill>
                  <a:schemeClr val="bg1"/>
                </a:solidFill>
              </a:rPr>
              <a:t>Collect note samples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US" sz="2800" i="1" dirty="0" smtClean="0">
                <a:solidFill>
                  <a:schemeClr val="bg1"/>
                </a:solidFill>
              </a:rPr>
              <a:t>Take Data</a:t>
            </a:r>
          </a:p>
          <a:p>
            <a:pPr algn="l"/>
            <a:endParaRPr lang="en-US" dirty="0"/>
          </a:p>
        </p:txBody>
      </p:sp>
      <p:pic>
        <p:nvPicPr>
          <p:cNvPr id="4" name="Picture 12" descr="xmascarol0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5926"/>
          <a:stretch>
            <a:fillRect/>
          </a:stretch>
        </p:blipFill>
        <p:spPr bwMode="auto">
          <a:xfrm>
            <a:off x="2209800" y="4572000"/>
            <a:ext cx="381000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386685279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7117178" cy="1468800"/>
          </a:xfrm>
        </p:spPr>
        <p:txBody>
          <a:bodyPr/>
          <a:lstStyle/>
          <a:p>
            <a:r>
              <a:rPr lang="en-US" dirty="0" smtClean="0"/>
              <a:t>What did you learn?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2971800"/>
            <a:ext cx="7117178" cy="2665981"/>
          </a:xfrm>
        </p:spPr>
        <p:txBody>
          <a:bodyPr>
            <a:normAutofit/>
          </a:bodyPr>
          <a:lstStyle/>
          <a:p>
            <a:pPr algn="l">
              <a:buBlip>
                <a:blip r:embed="rId2"/>
              </a:buBlip>
            </a:pPr>
            <a:r>
              <a:rPr lang="en-US" sz="2400" dirty="0" smtClean="0">
                <a:solidFill>
                  <a:schemeClr val="bg1"/>
                </a:solidFill>
              </a:rPr>
              <a:t> Think about your current caseload and students’ needs.</a:t>
            </a:r>
          </a:p>
          <a:p>
            <a:pPr algn="l"/>
            <a:endParaRPr lang="en-US" sz="2400" dirty="0" smtClean="0">
              <a:solidFill>
                <a:schemeClr val="bg1"/>
              </a:solidFill>
            </a:endParaRPr>
          </a:p>
          <a:p>
            <a:pPr algn="l">
              <a:buBlip>
                <a:blip r:embed="rId2"/>
              </a:buBlip>
            </a:pPr>
            <a:r>
              <a:rPr lang="en-US" sz="2400" dirty="0" smtClean="0">
                <a:solidFill>
                  <a:schemeClr val="bg1"/>
                </a:solidFill>
              </a:rPr>
              <a:t> Name one thing that you will take away from this session and use with your students (next week).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4" name="Picture 11" descr="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2868"/>
          <a:stretch>
            <a:fillRect/>
          </a:stretch>
        </p:blipFill>
        <p:spPr bwMode="auto">
          <a:xfrm rot="21118118">
            <a:off x="336221" y="461449"/>
            <a:ext cx="2362200" cy="1706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04800"/>
            <a:ext cx="7117180" cy="1470025"/>
          </a:xfrm>
        </p:spPr>
        <p:txBody>
          <a:bodyPr/>
          <a:lstStyle/>
          <a:p>
            <a:r>
              <a:rPr lang="en-US" dirty="0" smtClean="0"/>
              <a:t>Digital Materials… What?!?!?!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286000"/>
            <a:ext cx="7696200" cy="4343400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r>
              <a:rPr lang="en-US" sz="3200" dirty="0" smtClean="0">
                <a:solidFill>
                  <a:schemeClr val="bg1"/>
                </a:solidFill>
              </a:rPr>
              <a:t>Digital: All electronic files accessed with technology, including Audio and E-book.</a:t>
            </a:r>
          </a:p>
          <a:p>
            <a:endParaRPr lang="en-US" sz="3200" dirty="0" smtClean="0">
              <a:solidFill>
                <a:schemeClr val="bg1"/>
              </a:solidFill>
            </a:endParaRPr>
          </a:p>
          <a:p>
            <a:endParaRPr lang="en-US" sz="3200" dirty="0">
              <a:solidFill>
                <a:schemeClr val="bg1"/>
              </a:solidFill>
            </a:endParaRPr>
          </a:p>
          <a:p>
            <a:r>
              <a:rPr lang="en-US" sz="3200" dirty="0" smtClean="0">
                <a:solidFill>
                  <a:schemeClr val="bg1"/>
                </a:solidFill>
              </a:rPr>
              <a:t>Audio: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</a:p>
          <a:p>
            <a:endParaRPr lang="en-US" sz="4000" dirty="0">
              <a:solidFill>
                <a:schemeClr val="bg1"/>
              </a:solidFill>
            </a:endParaRPr>
          </a:p>
          <a:p>
            <a:endParaRPr lang="en-US" sz="4000" dirty="0" smtClean="0">
              <a:solidFill>
                <a:schemeClr val="bg1"/>
              </a:solidFill>
            </a:endParaRPr>
          </a:p>
          <a:p>
            <a:r>
              <a:rPr lang="en-US" sz="3200" dirty="0" smtClean="0">
                <a:solidFill>
                  <a:schemeClr val="bg1"/>
                </a:solidFill>
              </a:rPr>
              <a:t>E-Book: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4" name="Picture 11" descr="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2868"/>
          <a:stretch>
            <a:fillRect/>
          </a:stretch>
        </p:blipFill>
        <p:spPr bwMode="auto">
          <a:xfrm>
            <a:off x="5181600" y="331206"/>
            <a:ext cx="2362200" cy="1706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Matt\AppData\Local\Microsoft\Windows\Temporary Internet Files\Content.IE5\RY291TW3\MC90006495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383" y="3850182"/>
            <a:ext cx="1776679" cy="10514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att\AppData\Local\Microsoft\Windows\Temporary Internet Files\Content.IE5\FE7ZRSRL\MP900442495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723" y="5334000"/>
            <a:ext cx="2062795" cy="11882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Matt\AppData\Local\Microsoft\Windows\Temporary Internet Files\Content.IE5\RY291TW3\MC90006495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257799"/>
            <a:ext cx="1524000" cy="11709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att\AppData\Local\Microsoft\Windows\Temporary Internet Files\Content.IE5\RY291TW3\MC90003106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861473"/>
            <a:ext cx="1321256" cy="16607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6816433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 I get this stuff?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077199" cy="5050639"/>
          </a:xfrm>
        </p:spPr>
        <p:txBody>
          <a:bodyPr>
            <a:normAutofit fontScale="92500"/>
          </a:bodyPr>
          <a:lstStyle/>
          <a:p>
            <a:pPr>
              <a:buBlip>
                <a:blip r:embed="rId3"/>
              </a:buBlip>
            </a:pPr>
            <a:r>
              <a:rPr lang="en-US" sz="2800" dirty="0" err="1" smtClean="0">
                <a:solidFill>
                  <a:schemeClr val="bg1"/>
                </a:solidFill>
              </a:rPr>
              <a:t>Bookshare</a:t>
            </a:r>
            <a:r>
              <a:rPr lang="en-US" sz="2800" dirty="0" smtClean="0">
                <a:solidFill>
                  <a:schemeClr val="bg1"/>
                </a:solidFill>
              </a:rPr>
              <a:t>: E-books</a:t>
            </a:r>
          </a:p>
          <a:p>
            <a:pPr>
              <a:buBlip>
                <a:blip r:embed="rId3"/>
              </a:buBlip>
            </a:pPr>
            <a:endParaRPr lang="en-US" sz="2800" dirty="0" smtClean="0">
              <a:solidFill>
                <a:schemeClr val="bg1"/>
              </a:solidFill>
            </a:endParaRPr>
          </a:p>
          <a:p>
            <a:pPr>
              <a:buBlip>
                <a:blip r:embed="rId3"/>
              </a:buBlip>
            </a:pPr>
            <a:r>
              <a:rPr lang="en-US" sz="2800" dirty="0" smtClean="0">
                <a:solidFill>
                  <a:schemeClr val="bg1"/>
                </a:solidFill>
              </a:rPr>
              <a:t>Learning Ally: E-books and Audio Books</a:t>
            </a:r>
          </a:p>
          <a:p>
            <a:pPr>
              <a:buBlip>
                <a:blip r:embed="rId3"/>
              </a:buBlip>
            </a:pPr>
            <a:endParaRPr lang="en-US" sz="2800" dirty="0" smtClean="0">
              <a:solidFill>
                <a:schemeClr val="bg1"/>
              </a:solidFill>
            </a:endParaRPr>
          </a:p>
          <a:p>
            <a:pPr>
              <a:buBlip>
                <a:blip r:embed="rId3"/>
              </a:buBlip>
            </a:pPr>
            <a:r>
              <a:rPr lang="en-US" sz="2800" dirty="0" smtClean="0">
                <a:solidFill>
                  <a:schemeClr val="bg1"/>
                </a:solidFill>
              </a:rPr>
              <a:t>National Library Service: Mainly Audio Books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>
                <a:solidFill>
                  <a:schemeClr val="bg1"/>
                </a:solidFill>
              </a:rPr>
              <a:t>So many more resources available in upcoming sessions! </a:t>
            </a:r>
          </a:p>
          <a:p>
            <a:pPr algn="ctr">
              <a:buNone/>
            </a:pPr>
            <a:r>
              <a:rPr lang="en-US" sz="2400" u="sng" dirty="0" smtClean="0">
                <a:solidFill>
                  <a:schemeClr val="bg1"/>
                </a:solidFill>
              </a:rPr>
              <a:t>https</a:t>
            </a:r>
            <a:r>
              <a:rPr lang="en-US" sz="2400" u="sng" dirty="0">
                <a:solidFill>
                  <a:schemeClr val="bg1"/>
                </a:solidFill>
              </a:rPr>
              <a:t>://</a:t>
            </a:r>
            <a:r>
              <a:rPr lang="en-US" sz="2400" u="sng" dirty="0" smtClean="0">
                <a:solidFill>
                  <a:schemeClr val="bg1"/>
                </a:solidFill>
              </a:rPr>
              <a:t>visionteacher.wikispaces.com/home</a:t>
            </a:r>
            <a:br>
              <a:rPr lang="en-US" sz="2400" u="sng" dirty="0" smtClean="0">
                <a:solidFill>
                  <a:schemeClr val="bg1"/>
                </a:solidFill>
              </a:rPr>
            </a:br>
            <a:r>
              <a:rPr lang="en-US" sz="1900" i="1" dirty="0" smtClean="0">
                <a:solidFill>
                  <a:schemeClr val="bg1"/>
                </a:solidFill>
              </a:rPr>
              <a:t>(courtesy of Jill </a:t>
            </a:r>
            <a:r>
              <a:rPr lang="en-US" sz="1900" i="1" dirty="0" err="1" smtClean="0">
                <a:solidFill>
                  <a:schemeClr val="bg1"/>
                </a:solidFill>
              </a:rPr>
              <a:t>Pfluke</a:t>
            </a:r>
            <a:r>
              <a:rPr lang="en-US" sz="1900" i="1" dirty="0" smtClean="0">
                <a:solidFill>
                  <a:schemeClr val="bg1"/>
                </a:solidFill>
              </a:rPr>
              <a:t> and Andrea Wallace)</a:t>
            </a:r>
            <a:endParaRPr lang="en-US" sz="2800" i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5224388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75724"/>
            <a:ext cx="8001000" cy="924475"/>
          </a:xfrm>
        </p:spPr>
        <p:txBody>
          <a:bodyPr/>
          <a:lstStyle/>
          <a:p>
            <a:r>
              <a:rPr lang="en-US" dirty="0" smtClean="0"/>
              <a:t>     Why go digital?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600200"/>
            <a:ext cx="7125112" cy="4953000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sz="2400" dirty="0" smtClean="0">
                <a:solidFill>
                  <a:schemeClr val="bg1"/>
                </a:solidFill>
              </a:rPr>
              <a:t>Reduces  eye fatigue</a:t>
            </a:r>
          </a:p>
          <a:p>
            <a:pPr>
              <a:buBlip>
                <a:blip r:embed="rId3"/>
              </a:buBlip>
            </a:pPr>
            <a:r>
              <a:rPr lang="en-US" sz="2400" dirty="0" smtClean="0">
                <a:solidFill>
                  <a:schemeClr val="bg1"/>
                </a:solidFill>
              </a:rPr>
              <a:t>Hard copy Braille not instantly available</a:t>
            </a:r>
          </a:p>
          <a:p>
            <a:pPr>
              <a:buBlip>
                <a:blip r:embed="rId3"/>
              </a:buBlip>
            </a:pPr>
            <a:r>
              <a:rPr lang="en-US" sz="2400" dirty="0" smtClean="0">
                <a:solidFill>
                  <a:schemeClr val="bg1"/>
                </a:solidFill>
              </a:rPr>
              <a:t>Print/Text  may be inaccessible</a:t>
            </a:r>
          </a:p>
          <a:p>
            <a:pPr>
              <a:buBlip>
                <a:blip r:embed="rId3"/>
              </a:buBlip>
            </a:pPr>
            <a:r>
              <a:rPr lang="en-US" sz="2400" dirty="0" smtClean="0">
                <a:solidFill>
                  <a:schemeClr val="bg1"/>
                </a:solidFill>
              </a:rPr>
              <a:t>Large print and Braille volumes = 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Lots of SPACE</a:t>
            </a:r>
          </a:p>
          <a:p>
            <a:pPr>
              <a:buBlip>
                <a:blip r:embed="rId3"/>
              </a:buBlip>
            </a:pPr>
            <a:r>
              <a:rPr lang="en-US" sz="2400" dirty="0" smtClean="0">
                <a:solidFill>
                  <a:schemeClr val="bg1"/>
                </a:solidFill>
              </a:rPr>
              <a:t>Potential for increased Comprehension, Vocabulary and Rate of access</a:t>
            </a:r>
          </a:p>
          <a:p>
            <a:pPr>
              <a:buBlip>
                <a:blip r:embed="rId3"/>
              </a:buBlip>
            </a:pPr>
            <a:r>
              <a:rPr lang="en-US" sz="2400" dirty="0" smtClean="0">
                <a:solidFill>
                  <a:schemeClr val="bg1"/>
                </a:solidFill>
              </a:rPr>
              <a:t>College and workplace:  It’s competitive out there!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Improves overall quality of life</a:t>
            </a:r>
          </a:p>
          <a:p>
            <a:pPr>
              <a:buBlip>
                <a:blip r:embed="rId3"/>
              </a:buBlip>
            </a:pPr>
            <a:endParaRPr lang="en-US" dirty="0"/>
          </a:p>
        </p:txBody>
      </p:sp>
      <p:pic>
        <p:nvPicPr>
          <p:cNvPr id="4" name="Picture 19" descr="cook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09800"/>
            <a:ext cx="1984375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22730817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Successful College Students </a:t>
            </a:r>
            <a:br>
              <a:rPr lang="en-US" dirty="0" smtClean="0"/>
            </a:br>
            <a:r>
              <a:rPr lang="en-US" dirty="0" smtClean="0"/>
              <a:t>Read an Average of . . 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799" y="1807361"/>
            <a:ext cx="4781755" cy="4051437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sz="3600" dirty="0" smtClean="0">
                <a:solidFill>
                  <a:schemeClr val="bg1"/>
                </a:solidFill>
              </a:rPr>
              <a:t>250-350 Words Per Minute </a:t>
            </a:r>
          </a:p>
          <a:p>
            <a:pPr>
              <a:buNone/>
            </a:pP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4" name="Picture 18" descr="elf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9825"/>
          <a:stretch>
            <a:fillRect/>
          </a:stretch>
        </p:blipFill>
        <p:spPr bwMode="auto">
          <a:xfrm>
            <a:off x="457200" y="2675421"/>
            <a:ext cx="2667000" cy="248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719159967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7391400" cy="1468800"/>
          </a:xfrm>
        </p:spPr>
        <p:txBody>
          <a:bodyPr/>
          <a:lstStyle/>
          <a:p>
            <a:pPr algn="ctr"/>
            <a:r>
              <a:rPr lang="en-US" sz="5400" dirty="0" smtClean="0"/>
              <a:t>   </a:t>
            </a:r>
            <a:r>
              <a:rPr lang="en-US" sz="4800" dirty="0" smtClean="0"/>
              <a:t>Who needs digital?</a:t>
            </a:r>
            <a:endParaRPr lang="en-US" sz="5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43200" y="2222215"/>
            <a:ext cx="5867400" cy="4102385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2800" dirty="0" smtClean="0">
                <a:solidFill>
                  <a:schemeClr val="bg1"/>
                </a:solidFill>
              </a:rPr>
              <a:t>Primary sensory channels are typically visual or tactual.  What about the </a:t>
            </a:r>
            <a:r>
              <a:rPr lang="en-US" sz="2800" smtClean="0">
                <a:solidFill>
                  <a:schemeClr val="bg1"/>
                </a:solidFill>
              </a:rPr>
              <a:t>secondary channel?</a:t>
            </a:r>
            <a:endParaRPr lang="en-US" sz="2800" dirty="0" smtClean="0">
              <a:solidFill>
                <a:schemeClr val="bg1"/>
              </a:solidFill>
            </a:endParaRPr>
          </a:p>
          <a:p>
            <a:pPr algn="l"/>
            <a:endParaRPr lang="en-US" sz="2800" dirty="0" smtClean="0">
              <a:solidFill>
                <a:schemeClr val="bg1"/>
              </a:solidFill>
            </a:endParaRPr>
          </a:p>
          <a:p>
            <a:pPr algn="l"/>
            <a:r>
              <a:rPr lang="en-US" sz="2800" dirty="0" smtClean="0">
                <a:solidFill>
                  <a:schemeClr val="bg1"/>
                </a:solidFill>
              </a:rPr>
              <a:t>Braille readers, print readers, device users, </a:t>
            </a:r>
            <a:r>
              <a:rPr lang="en-US" sz="2800" u="sng" dirty="0" smtClean="0">
                <a:solidFill>
                  <a:schemeClr val="bg1"/>
                </a:solidFill>
              </a:rPr>
              <a:t>Oh My</a:t>
            </a:r>
            <a:r>
              <a:rPr lang="en-US" sz="2800" dirty="0" smtClean="0">
                <a:solidFill>
                  <a:schemeClr val="bg1"/>
                </a:solidFill>
              </a:rPr>
              <a:t>!</a:t>
            </a:r>
          </a:p>
          <a:p>
            <a:pPr algn="l"/>
            <a:endParaRPr lang="en-US" sz="2800" dirty="0" smtClean="0">
              <a:solidFill>
                <a:schemeClr val="bg1"/>
              </a:solidFill>
            </a:endParaRPr>
          </a:p>
          <a:p>
            <a:pPr algn="l"/>
            <a:r>
              <a:rPr lang="en-US" sz="2800" dirty="0" smtClean="0">
                <a:solidFill>
                  <a:schemeClr val="bg1"/>
                </a:solidFill>
              </a:rPr>
              <a:t>A comprehensive Functional Vision/Learning Media Assessment tells all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4" name="Picture 16" descr="gingerbrdma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9622"/>
          <a:stretch>
            <a:fillRect/>
          </a:stretch>
        </p:blipFill>
        <p:spPr bwMode="auto">
          <a:xfrm rot="21349460">
            <a:off x="0" y="2992711"/>
            <a:ext cx="2743200" cy="208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439623740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581400"/>
            <a:ext cx="7315200" cy="29718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All of our students with visual impairments can benefit from listening and obtaining information through their auditory sensory channel!!!! 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16" descr="gingerbrdma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9622"/>
          <a:stretch>
            <a:fillRect/>
          </a:stretch>
        </p:blipFill>
        <p:spPr bwMode="auto">
          <a:xfrm>
            <a:off x="4648200" y="1572321"/>
            <a:ext cx="2743200" cy="208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6" descr="gingerbrdma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9622"/>
          <a:stretch>
            <a:fillRect/>
          </a:stretch>
        </p:blipFill>
        <p:spPr bwMode="auto">
          <a:xfrm>
            <a:off x="3694771" y="128762"/>
            <a:ext cx="2743200" cy="208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6" descr="gingerbrdma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9622"/>
          <a:stretch>
            <a:fillRect/>
          </a:stretch>
        </p:blipFill>
        <p:spPr bwMode="auto">
          <a:xfrm>
            <a:off x="2323171" y="1600200"/>
            <a:ext cx="2743200" cy="208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6" descr="gingerbrdma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9622"/>
          <a:stretch>
            <a:fillRect/>
          </a:stretch>
        </p:blipFill>
        <p:spPr bwMode="auto">
          <a:xfrm>
            <a:off x="1351156" y="113719"/>
            <a:ext cx="2743200" cy="208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6" descr="gingerbrdma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9622"/>
          <a:stretch>
            <a:fillRect/>
          </a:stretch>
        </p:blipFill>
        <p:spPr bwMode="auto">
          <a:xfrm>
            <a:off x="-76200" y="1295400"/>
            <a:ext cx="2743200" cy="208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6" descr="gingerbrdma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9622"/>
          <a:stretch>
            <a:fillRect/>
          </a:stretch>
        </p:blipFill>
        <p:spPr bwMode="auto">
          <a:xfrm>
            <a:off x="5943600" y="113719"/>
            <a:ext cx="2743200" cy="208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46089388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7162800" cy="1143000"/>
          </a:xfrm>
        </p:spPr>
        <p:txBody>
          <a:bodyPr/>
          <a:lstStyle/>
          <a:p>
            <a:pPr algn="ctr"/>
            <a:r>
              <a:rPr lang="en-US" dirty="0" smtClean="0"/>
              <a:t>When do we teach auditory skills?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676400"/>
            <a:ext cx="6477000" cy="5105400"/>
          </a:xfrm>
        </p:spPr>
        <p:txBody>
          <a:bodyPr>
            <a:noAutofit/>
          </a:bodyPr>
          <a:lstStyle/>
          <a:p>
            <a:pPr marL="285750" indent="-285750" algn="l">
              <a:buBlip>
                <a:blip r:embed="rId3"/>
              </a:buBlip>
            </a:pPr>
            <a:r>
              <a:rPr lang="en-US" sz="2400" dirty="0" smtClean="0">
                <a:solidFill>
                  <a:schemeClr val="bg1"/>
                </a:solidFill>
              </a:rPr>
              <a:t>Birth-3 Years: Auditory development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US" sz="2400" dirty="0" smtClean="0">
                <a:solidFill>
                  <a:schemeClr val="bg1"/>
                </a:solidFill>
              </a:rPr>
              <a:t>3-5 Years: Continued auditory development with Language emphasis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US" sz="2400" dirty="0" smtClean="0">
                <a:solidFill>
                  <a:schemeClr val="bg1"/>
                </a:solidFill>
              </a:rPr>
              <a:t>Elementary: Listening skills to include increased comprehension 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US" sz="2400" dirty="0" smtClean="0">
                <a:solidFill>
                  <a:schemeClr val="bg1"/>
                </a:solidFill>
              </a:rPr>
              <a:t>Middle School: Guided active </a:t>
            </a:r>
            <a:r>
              <a:rPr lang="en-US" sz="2400" dirty="0">
                <a:solidFill>
                  <a:schemeClr val="bg1"/>
                </a:solidFill>
              </a:rPr>
              <a:t>l</a:t>
            </a:r>
            <a:r>
              <a:rPr lang="en-US" sz="2400" dirty="0" smtClean="0">
                <a:solidFill>
                  <a:schemeClr val="bg1"/>
                </a:solidFill>
              </a:rPr>
              <a:t>istening and more advanced listening skill development</a:t>
            </a:r>
          </a:p>
          <a:p>
            <a:pPr marL="285750" indent="-285750" algn="l">
              <a:buBlip>
                <a:blip r:embed="rId3"/>
              </a:buBlip>
            </a:pPr>
            <a:r>
              <a:rPr lang="en-US" sz="2400" dirty="0" smtClean="0">
                <a:solidFill>
                  <a:schemeClr val="bg1"/>
                </a:solidFill>
              </a:rPr>
              <a:t>High School: Expect independent active listening and knowledge of related technology at an advanced level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4" name="Picture 11" descr="MrsM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60304"/>
          <a:stretch>
            <a:fillRect/>
          </a:stretch>
        </p:blipFill>
        <p:spPr bwMode="auto">
          <a:xfrm>
            <a:off x="5029200" y="2895600"/>
            <a:ext cx="3124200" cy="2571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92969484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6677" y="685799"/>
            <a:ext cx="6753923" cy="1433899"/>
          </a:xfrm>
        </p:spPr>
        <p:txBody>
          <a:bodyPr/>
          <a:lstStyle/>
          <a:p>
            <a:pPr algn="l"/>
            <a:r>
              <a:rPr lang="en-US" sz="3600" b="1" u="sng" dirty="0" smtClean="0"/>
              <a:t>Great New Resource for </a:t>
            </a:r>
            <a:br>
              <a:rPr lang="en-US" sz="3600" b="1" u="sng" dirty="0" smtClean="0"/>
            </a:br>
            <a:r>
              <a:rPr lang="en-US" sz="3600" b="1" u="sng" dirty="0" smtClean="0"/>
              <a:t>Teaching Auditory Skills</a:t>
            </a:r>
            <a:endParaRPr lang="en-US" sz="3600" b="1" u="sng" dirty="0"/>
          </a:p>
        </p:txBody>
      </p:sp>
      <p:pic>
        <p:nvPicPr>
          <p:cNvPr id="4" name="Picture 11" descr="reindeer-blu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23582" b="51852"/>
          <a:stretch>
            <a:fillRect/>
          </a:stretch>
        </p:blipFill>
        <p:spPr bwMode="auto">
          <a:xfrm>
            <a:off x="152400" y="457200"/>
            <a:ext cx="1859993" cy="1575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 descr="MrsM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60304"/>
          <a:stretch>
            <a:fillRect/>
          </a:stretch>
        </p:blipFill>
        <p:spPr bwMode="auto">
          <a:xfrm>
            <a:off x="-533400" y="2438400"/>
            <a:ext cx="2819400" cy="1881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62" y="4928393"/>
            <a:ext cx="2166437" cy="188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2255407"/>
            <a:ext cx="3810000" cy="45915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55990159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TC102455519[[fn=Winter]]</Template>
  <TotalTime>572</TotalTime>
  <Words>597</Words>
  <Application>Microsoft Office PowerPoint</Application>
  <PresentationFormat>On-screen Show (4:3)</PresentationFormat>
  <Paragraphs>128</Paragraphs>
  <Slides>17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Winter</vt:lpstr>
      <vt:lpstr>Access to Digital Materials: What a Wonderful Gift to Give a Student with Visual Impairment</vt:lpstr>
      <vt:lpstr>Digital Materials… What?!?!?!</vt:lpstr>
      <vt:lpstr>Where do I get this stuff?</vt:lpstr>
      <vt:lpstr>     Why go digital?</vt:lpstr>
      <vt:lpstr>Successful College Students  Read an Average of . . .</vt:lpstr>
      <vt:lpstr>   Who needs digital?</vt:lpstr>
      <vt:lpstr>All of our students with visual impairments can benefit from listening and obtaining information through their auditory sensory channel!!!!  </vt:lpstr>
      <vt:lpstr>When do we teach auditory skills?</vt:lpstr>
      <vt:lpstr>Great New Resource for  Teaching Auditory Skills</vt:lpstr>
      <vt:lpstr>‘Tis the Season to SHARE Online Resources</vt:lpstr>
      <vt:lpstr>From the Group</vt:lpstr>
      <vt:lpstr>Going Digital at the Pre-K and Elementary Level</vt:lpstr>
      <vt:lpstr>Elementary Years Focus: Listening for Comprehension</vt:lpstr>
      <vt:lpstr>Middle School Students: Learn Active Listening</vt:lpstr>
      <vt:lpstr>Slide 15</vt:lpstr>
      <vt:lpstr>Is it working?</vt:lpstr>
      <vt:lpstr>What did you learn?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</dc:creator>
  <cp:lastModifiedBy>Kay Ratzlaff</cp:lastModifiedBy>
  <cp:revision>65</cp:revision>
  <dcterms:created xsi:type="dcterms:W3CDTF">2012-11-29T20:35:04Z</dcterms:created>
  <dcterms:modified xsi:type="dcterms:W3CDTF">2012-12-09T15:27:44Z</dcterms:modified>
</cp:coreProperties>
</file>